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62" r:id="rId4"/>
    <p:sldId id="263" r:id="rId5"/>
    <p:sldId id="264" r:id="rId6"/>
    <p:sldId id="265" r:id="rId7"/>
    <p:sldId id="268" r:id="rId8"/>
    <p:sldId id="266" r:id="rId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C100"/>
    <a:srgbClr val="E0B60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-11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5E66CF-4D39-445E-9D20-934F28CF66E1}" type="datetimeFigureOut">
              <a:rPr lang="nl-NL" smtClean="0"/>
              <a:pPr/>
              <a:t>4-6-2012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CC95B7-851C-45CB-A8AD-15B81BC1FF9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C95B7-851C-45CB-A8AD-15B81BC1FF9F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C95B7-851C-45CB-A8AD-15B81BC1FF9F}" type="slidenum">
              <a:rPr lang="nl-NL" smtClean="0"/>
              <a:pPr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C95B7-851C-45CB-A8AD-15B81BC1FF9F}" type="slidenum">
              <a:rPr lang="nl-NL" smtClean="0"/>
              <a:pPr/>
              <a:t>3</a:t>
            </a:fld>
            <a:endParaRPr 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C95B7-851C-45CB-A8AD-15B81BC1FF9F}" type="slidenum">
              <a:rPr lang="nl-NL" smtClean="0"/>
              <a:pPr/>
              <a:t>4</a:t>
            </a:fld>
            <a:endParaRPr lang="nl-N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C95B7-851C-45CB-A8AD-15B81BC1FF9F}" type="slidenum">
              <a:rPr lang="nl-NL" smtClean="0"/>
              <a:pPr/>
              <a:t>5</a:t>
            </a:fld>
            <a:endParaRPr lang="nl-N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C95B7-851C-45CB-A8AD-15B81BC1FF9F}" type="slidenum">
              <a:rPr lang="nl-NL" smtClean="0"/>
              <a:pPr/>
              <a:t>6</a:t>
            </a:fld>
            <a:endParaRPr lang="nl-N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C95B7-851C-45CB-A8AD-15B81BC1FF9F}" type="slidenum">
              <a:rPr lang="nl-NL" smtClean="0"/>
              <a:pPr/>
              <a:t>7</a:t>
            </a:fld>
            <a:endParaRPr lang="nl-N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C95B7-851C-45CB-A8AD-15B81BC1FF9F}" type="slidenum">
              <a:rPr lang="nl-NL" smtClean="0"/>
              <a:pPr/>
              <a:t>8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4-6-2012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7" name="Rechthoek 6"/>
          <p:cNvSpPr/>
          <p:nvPr userDrawn="1"/>
        </p:nvSpPr>
        <p:spPr>
          <a:xfrm>
            <a:off x="0" y="179348"/>
            <a:ext cx="9144000" cy="360040"/>
          </a:xfrm>
          <a:prstGeom prst="rect">
            <a:avLst/>
          </a:prstGeom>
          <a:gradFill flip="none" rotWithShape="1">
            <a:gsLst>
              <a:gs pos="0">
                <a:srgbClr val="FFC000"/>
              </a:gs>
              <a:gs pos="50000">
                <a:srgbClr val="E0B606">
                  <a:tint val="44500"/>
                  <a:satMod val="160000"/>
                </a:srgbClr>
              </a:gs>
              <a:gs pos="100000">
                <a:srgbClr val="E0B606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8" name="Tekstvak 7"/>
          <p:cNvSpPr txBox="1"/>
          <p:nvPr userDrawn="1"/>
        </p:nvSpPr>
        <p:spPr>
          <a:xfrm>
            <a:off x="7241453" y="179348"/>
            <a:ext cx="19449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>
                <a:solidFill>
                  <a:schemeClr val="bg1"/>
                </a:solidFill>
              </a:rPr>
              <a:t>Het innovatieboek</a:t>
            </a:r>
            <a:endParaRPr lang="nl-NL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4-6-2012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4-6-2012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4-6-2012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4-6-2012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4-6-2012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4-6-2012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4-6-2012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4-6-2012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4-6-2012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4-6-2012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BFD850-8E0F-4A25-AD9D-9F51EE9338E4}" type="datetimeFigureOut">
              <a:rPr lang="nl-NL" smtClean="0"/>
              <a:pPr/>
              <a:t>4-6-2012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/>
        </p:nvSpPr>
        <p:spPr>
          <a:xfrm>
            <a:off x="4716016" y="3573016"/>
            <a:ext cx="4427984" cy="288032"/>
          </a:xfrm>
          <a:prstGeom prst="rect">
            <a:avLst/>
          </a:prstGeom>
          <a:gradFill flip="none" rotWithShape="1">
            <a:gsLst>
              <a:gs pos="0">
                <a:srgbClr val="FFC000"/>
              </a:gs>
              <a:gs pos="50000">
                <a:srgbClr val="E0B606">
                  <a:tint val="44500"/>
                  <a:satMod val="160000"/>
                </a:srgbClr>
              </a:gs>
              <a:gs pos="100000">
                <a:srgbClr val="E0B606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5" name="Rechthoek 4"/>
          <p:cNvSpPr/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" name="Afbeelding 1" descr="SDU_10-004_Het_innovatieboek_omslag_RG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7504" y="195666"/>
            <a:ext cx="4608512" cy="6503300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5220072" y="548680"/>
            <a:ext cx="3581622" cy="590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Inleiding</a:t>
            </a:r>
          </a:p>
          <a:p>
            <a:endParaRPr lang="nl-NL" b="1" dirty="0" smtClean="0"/>
          </a:p>
          <a:p>
            <a:r>
              <a:rPr lang="nl-NL" b="1" dirty="0" smtClean="0"/>
              <a:t>Deel I  Waardecreatie</a:t>
            </a:r>
          </a:p>
          <a:p>
            <a:pPr marL="342900" indent="-342900">
              <a:buFont typeface="+mj-lt"/>
              <a:buAutoNum type="arabicPeriod"/>
            </a:pPr>
            <a:r>
              <a:rPr lang="nl-NL" dirty="0" smtClean="0"/>
              <a:t>Wat is innovatie</a:t>
            </a:r>
          </a:p>
          <a:p>
            <a:pPr marL="342900" indent="-342900">
              <a:buFont typeface="+mj-lt"/>
              <a:buAutoNum type="arabicPeriod"/>
            </a:pPr>
            <a:r>
              <a:rPr lang="nl-NL" dirty="0" smtClean="0"/>
              <a:t>Waarom innoveren we</a:t>
            </a:r>
          </a:p>
          <a:p>
            <a:pPr marL="342900" indent="-342900"/>
            <a:endParaRPr lang="nl-NL" dirty="0" smtClean="0"/>
          </a:p>
          <a:p>
            <a:pPr marL="342900" indent="-342900"/>
            <a:r>
              <a:rPr lang="nl-NL" b="1" dirty="0" smtClean="0"/>
              <a:t>Deel II  Innoveren</a:t>
            </a:r>
            <a:endParaRPr lang="nl-NL" b="1" dirty="0"/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Het innovatieproces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Dromen 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Denken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Durven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Doen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Open innovatie en </a:t>
            </a:r>
            <a:r>
              <a:rPr lang="nl-NL" dirty="0" err="1" smtClean="0"/>
              <a:t>co-creatie</a:t>
            </a:r>
            <a:endParaRPr lang="nl-NL" dirty="0" smtClean="0"/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Typen innovaties en hun aanpak</a:t>
            </a:r>
          </a:p>
          <a:p>
            <a:pPr marL="342900" indent="-342900"/>
            <a:endParaRPr lang="nl-NL" dirty="0" smtClean="0"/>
          </a:p>
          <a:p>
            <a:pPr marL="342900" indent="-342900"/>
            <a:r>
              <a:rPr lang="nl-NL" b="1" dirty="0" smtClean="0"/>
              <a:t>Deel III  Management van innovatie</a:t>
            </a:r>
          </a:p>
          <a:p>
            <a:pPr marL="342900" indent="-342900">
              <a:buFont typeface="+mj-lt"/>
              <a:buAutoNum type="arabicPeriod" startAt="10"/>
            </a:pPr>
            <a:r>
              <a:rPr lang="nl-NL" dirty="0" smtClean="0"/>
              <a:t>Meten en verbeteren</a:t>
            </a:r>
          </a:p>
          <a:p>
            <a:pPr marL="342900" indent="-342900">
              <a:buFont typeface="+mj-lt"/>
              <a:buAutoNum type="arabicPeriod" startAt="10"/>
            </a:pPr>
            <a:r>
              <a:rPr lang="nl-NL" dirty="0" smtClean="0"/>
              <a:t>Strategie</a:t>
            </a:r>
          </a:p>
          <a:p>
            <a:pPr marL="342900" indent="-342900">
              <a:buFont typeface="+mj-lt"/>
              <a:buAutoNum type="arabicPeriod" startAt="10"/>
            </a:pPr>
            <a:r>
              <a:rPr lang="nl-NL" dirty="0" smtClean="0"/>
              <a:t>Sturen van innovatie</a:t>
            </a:r>
          </a:p>
          <a:p>
            <a:pPr marL="342900" indent="-342900">
              <a:buFont typeface="+mj-lt"/>
              <a:buAutoNum type="arabicPeriod" startAt="10"/>
            </a:pPr>
            <a:r>
              <a:rPr lang="nl-NL" dirty="0" smtClean="0"/>
              <a:t>Externe oriëntatie</a:t>
            </a:r>
          </a:p>
          <a:p>
            <a:pPr marL="342900" indent="-342900">
              <a:buFont typeface="+mj-lt"/>
              <a:buAutoNum type="arabicPeriod" startAt="10"/>
            </a:pPr>
            <a:r>
              <a:rPr lang="nl-NL" dirty="0" smtClean="0"/>
              <a:t>Cultuur en structuur</a:t>
            </a:r>
            <a:endParaRPr lang="nl-N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184669" y="179348"/>
            <a:ext cx="686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Doen</a:t>
            </a:r>
            <a:endParaRPr lang="nl-NL" dirty="0"/>
          </a:p>
        </p:txBody>
      </p:sp>
      <p:sp>
        <p:nvSpPr>
          <p:cNvPr id="6" name="Tekstvak 5"/>
          <p:cNvSpPr txBox="1"/>
          <p:nvPr/>
        </p:nvSpPr>
        <p:spPr>
          <a:xfrm>
            <a:off x="539552" y="673532"/>
            <a:ext cx="166398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Deel 2:</a:t>
            </a:r>
          </a:p>
          <a:p>
            <a:r>
              <a:rPr lang="nl-NL" sz="2800" dirty="0" smtClean="0"/>
              <a:t>Innoveren</a:t>
            </a:r>
            <a:endParaRPr lang="nl-NL" sz="2800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620688"/>
            <a:ext cx="5235880" cy="6182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683568" y="836712"/>
            <a:ext cx="52139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Vierde fase in het innovatieproces </a:t>
            </a:r>
            <a:endParaRPr lang="nl-NL" sz="2800" dirty="0"/>
          </a:p>
        </p:txBody>
      </p:sp>
      <p:sp>
        <p:nvSpPr>
          <p:cNvPr id="7" name="Tekstvak 6"/>
          <p:cNvSpPr txBox="1"/>
          <p:nvPr/>
        </p:nvSpPr>
        <p:spPr>
          <a:xfrm>
            <a:off x="184669" y="179348"/>
            <a:ext cx="686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Doen</a:t>
            </a:r>
            <a:endParaRPr lang="nl-NL" dirty="0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016" y="2297571"/>
            <a:ext cx="8892480" cy="3867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683568" y="836712"/>
            <a:ext cx="35015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Partnership met de lijn</a:t>
            </a:r>
            <a:endParaRPr lang="nl-NL" sz="2800" dirty="0"/>
          </a:p>
        </p:txBody>
      </p:sp>
      <p:sp>
        <p:nvSpPr>
          <p:cNvPr id="7" name="Tekstvak 6"/>
          <p:cNvSpPr txBox="1"/>
          <p:nvPr/>
        </p:nvSpPr>
        <p:spPr>
          <a:xfrm>
            <a:off x="184669" y="179348"/>
            <a:ext cx="686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Doen</a:t>
            </a:r>
            <a:endParaRPr lang="nl-NL" dirty="0"/>
          </a:p>
        </p:txBody>
      </p:sp>
      <p:pic>
        <p:nvPicPr>
          <p:cNvPr id="1229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3321" y="1659632"/>
            <a:ext cx="8093135" cy="5081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683568" y="836712"/>
            <a:ext cx="31347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Plan het experiment</a:t>
            </a:r>
            <a:endParaRPr lang="nl-NL" sz="2800" dirty="0"/>
          </a:p>
        </p:txBody>
      </p:sp>
      <p:sp>
        <p:nvSpPr>
          <p:cNvPr id="7" name="Tekstvak 6"/>
          <p:cNvSpPr txBox="1"/>
          <p:nvPr/>
        </p:nvSpPr>
        <p:spPr>
          <a:xfrm>
            <a:off x="184669" y="179348"/>
            <a:ext cx="686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Doen</a:t>
            </a:r>
            <a:endParaRPr lang="nl-NL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1832" y="1585913"/>
            <a:ext cx="7646592" cy="515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683568" y="836712"/>
            <a:ext cx="33252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Diffusie van innovatie</a:t>
            </a:r>
            <a:endParaRPr lang="nl-NL" sz="2800" dirty="0"/>
          </a:p>
        </p:txBody>
      </p:sp>
      <p:sp>
        <p:nvSpPr>
          <p:cNvPr id="7" name="Tekstvak 6"/>
          <p:cNvSpPr txBox="1"/>
          <p:nvPr/>
        </p:nvSpPr>
        <p:spPr>
          <a:xfrm>
            <a:off x="184669" y="179348"/>
            <a:ext cx="686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Doen</a:t>
            </a:r>
            <a:endParaRPr lang="nl-NL" dirty="0"/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1482776"/>
            <a:ext cx="6336704" cy="5402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683568" y="836712"/>
            <a:ext cx="41254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Innovatiemodel van </a:t>
            </a:r>
            <a:r>
              <a:rPr lang="nl-NL" sz="2800" dirty="0" err="1" smtClean="0"/>
              <a:t>During</a:t>
            </a:r>
            <a:endParaRPr lang="nl-NL" sz="2800" dirty="0"/>
          </a:p>
        </p:txBody>
      </p:sp>
      <p:sp>
        <p:nvSpPr>
          <p:cNvPr id="7" name="Tekstvak 6"/>
          <p:cNvSpPr txBox="1"/>
          <p:nvPr/>
        </p:nvSpPr>
        <p:spPr>
          <a:xfrm>
            <a:off x="184669" y="179348"/>
            <a:ext cx="686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Doen</a:t>
            </a:r>
            <a:endParaRPr lang="nl-NL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8601" y="1340768"/>
            <a:ext cx="7935847" cy="5453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683568" y="836712"/>
            <a:ext cx="13388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Adoptie</a:t>
            </a:r>
            <a:endParaRPr lang="nl-NL" sz="2800" dirty="0"/>
          </a:p>
        </p:txBody>
      </p:sp>
      <p:sp>
        <p:nvSpPr>
          <p:cNvPr id="7" name="Tekstvak 6"/>
          <p:cNvSpPr txBox="1"/>
          <p:nvPr/>
        </p:nvSpPr>
        <p:spPr>
          <a:xfrm>
            <a:off x="184669" y="179348"/>
            <a:ext cx="686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Doen</a:t>
            </a:r>
            <a:endParaRPr lang="nl-NL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66453" y="1916832"/>
            <a:ext cx="5857875" cy="470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83</Words>
  <Application>Microsoft Office PowerPoint</Application>
  <PresentationFormat>Diavoorstelling (4:3)</PresentationFormat>
  <Paragraphs>44</Paragraphs>
  <Slides>8</Slides>
  <Notes>8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9" baseType="lpstr">
      <vt:lpstr>Office-thema</vt:lpstr>
      <vt:lpstr>Dia 1</vt:lpstr>
      <vt:lpstr>Dia 2</vt:lpstr>
      <vt:lpstr>Dia 3</vt:lpstr>
      <vt:lpstr>Dia 4</vt:lpstr>
      <vt:lpstr>Dia 5</vt:lpstr>
      <vt:lpstr>Dia 6</vt:lpstr>
      <vt:lpstr>Dia 7</vt:lpstr>
      <vt:lpstr>Dia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paulvandervoort</dc:creator>
  <cp:lastModifiedBy>Frank van Ormondt Advies en Educatie</cp:lastModifiedBy>
  <cp:revision>63</cp:revision>
  <dcterms:created xsi:type="dcterms:W3CDTF">2011-09-19T19:30:48Z</dcterms:created>
  <dcterms:modified xsi:type="dcterms:W3CDTF">2012-06-04T13:22:11Z</dcterms:modified>
</cp:coreProperties>
</file>