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62" r:id="rId4"/>
    <p:sldId id="263" r:id="rId5"/>
    <p:sldId id="264" r:id="rId6"/>
    <p:sldId id="266" r:id="rId7"/>
    <p:sldId id="265" r:id="rId8"/>
    <p:sldId id="267" r:id="rId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C100"/>
    <a:srgbClr val="E0B60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5E66CF-4D39-445E-9D20-934F28CF66E1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CC95B7-851C-45CB-A8AD-15B81BC1FF9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C95B7-851C-45CB-A8AD-15B81BC1FF9F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C95B7-851C-45CB-A8AD-15B81BC1FF9F}" type="slidenum">
              <a:rPr lang="nl-NL" smtClean="0"/>
              <a:pPr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C95B7-851C-45CB-A8AD-15B81BC1FF9F}" type="slidenum">
              <a:rPr lang="nl-NL" smtClean="0"/>
              <a:pPr/>
              <a:t>3</a:t>
            </a:fld>
            <a:endParaRPr 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C95B7-851C-45CB-A8AD-15B81BC1FF9F}" type="slidenum">
              <a:rPr lang="nl-NL" smtClean="0"/>
              <a:pPr/>
              <a:t>4</a:t>
            </a:fld>
            <a:endParaRPr lang="nl-N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C95B7-851C-45CB-A8AD-15B81BC1FF9F}" type="slidenum">
              <a:rPr lang="nl-NL" smtClean="0"/>
              <a:pPr/>
              <a:t>5</a:t>
            </a:fld>
            <a:endParaRPr lang="nl-N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C95B7-851C-45CB-A8AD-15B81BC1FF9F}" type="slidenum">
              <a:rPr lang="nl-NL" smtClean="0"/>
              <a:pPr/>
              <a:t>6</a:t>
            </a:fld>
            <a:endParaRPr lang="nl-N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C95B7-851C-45CB-A8AD-15B81BC1FF9F}" type="slidenum">
              <a:rPr lang="nl-NL" smtClean="0"/>
              <a:pPr/>
              <a:t>7</a:t>
            </a:fld>
            <a:endParaRPr lang="nl-N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C95B7-851C-45CB-A8AD-15B81BC1FF9F}" type="slidenum">
              <a:rPr lang="nl-NL" smtClean="0"/>
              <a:pPr/>
              <a:t>8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7" name="Rechthoek 6"/>
          <p:cNvSpPr/>
          <p:nvPr userDrawn="1"/>
        </p:nvSpPr>
        <p:spPr>
          <a:xfrm>
            <a:off x="0" y="179348"/>
            <a:ext cx="9144000" cy="360040"/>
          </a:xfrm>
          <a:prstGeom prst="rect">
            <a:avLst/>
          </a:prstGeom>
          <a:gradFill flip="none" rotWithShape="1">
            <a:gsLst>
              <a:gs pos="0">
                <a:srgbClr val="FFC000"/>
              </a:gs>
              <a:gs pos="50000">
                <a:srgbClr val="E0B606">
                  <a:tint val="44500"/>
                  <a:satMod val="160000"/>
                </a:srgbClr>
              </a:gs>
              <a:gs pos="100000">
                <a:srgbClr val="E0B606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8" name="Tekstvak 7"/>
          <p:cNvSpPr txBox="1"/>
          <p:nvPr userDrawn="1"/>
        </p:nvSpPr>
        <p:spPr>
          <a:xfrm>
            <a:off x="7241453" y="179348"/>
            <a:ext cx="19449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>
                <a:solidFill>
                  <a:schemeClr val="bg1"/>
                </a:solidFill>
              </a:rPr>
              <a:t>Het innovatieboek</a:t>
            </a:r>
            <a:endParaRPr lang="nl-NL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/>
        </p:nvSpPr>
        <p:spPr>
          <a:xfrm>
            <a:off x="4716016" y="2780928"/>
            <a:ext cx="4427984" cy="288032"/>
          </a:xfrm>
          <a:prstGeom prst="rect">
            <a:avLst/>
          </a:prstGeom>
          <a:gradFill flip="none" rotWithShape="1">
            <a:gsLst>
              <a:gs pos="0">
                <a:srgbClr val="FFC000"/>
              </a:gs>
              <a:gs pos="50000">
                <a:srgbClr val="E0B606">
                  <a:tint val="44500"/>
                  <a:satMod val="160000"/>
                </a:srgbClr>
              </a:gs>
              <a:gs pos="100000">
                <a:srgbClr val="E0B606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5" name="Rechthoek 4"/>
          <p:cNvSpPr/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" name="Afbeelding 1" descr="SDU_10-004_Het_innovatieboek_omslag_RG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7504" y="195666"/>
            <a:ext cx="4608512" cy="6503300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5220072" y="548680"/>
            <a:ext cx="3581622" cy="590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Inleiding</a:t>
            </a:r>
          </a:p>
          <a:p>
            <a:endParaRPr lang="nl-NL" b="1" dirty="0" smtClean="0"/>
          </a:p>
          <a:p>
            <a:r>
              <a:rPr lang="nl-NL" b="1" dirty="0" smtClean="0"/>
              <a:t>Deel I  Waardecreatie</a:t>
            </a:r>
          </a:p>
          <a:p>
            <a:pPr marL="342900" indent="-342900">
              <a:buFont typeface="+mj-lt"/>
              <a:buAutoNum type="arabicPeriod"/>
            </a:pPr>
            <a:r>
              <a:rPr lang="nl-NL" dirty="0" smtClean="0"/>
              <a:t>Wat is innovatie</a:t>
            </a:r>
          </a:p>
          <a:p>
            <a:pPr marL="342900" indent="-342900">
              <a:buFont typeface="+mj-lt"/>
              <a:buAutoNum type="arabicPeriod"/>
            </a:pPr>
            <a:r>
              <a:rPr lang="nl-NL" dirty="0" smtClean="0"/>
              <a:t>Waarom innoveren we</a:t>
            </a:r>
          </a:p>
          <a:p>
            <a:pPr marL="342900" indent="-342900"/>
            <a:endParaRPr lang="nl-NL" dirty="0" smtClean="0"/>
          </a:p>
          <a:p>
            <a:pPr marL="342900" indent="-342900"/>
            <a:r>
              <a:rPr lang="nl-NL" b="1" dirty="0" smtClean="0"/>
              <a:t>Deel II  Innoveren</a:t>
            </a:r>
            <a:endParaRPr lang="nl-NL" b="1" dirty="0"/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Het innovatieproces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Dromen 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Denken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Durven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Doen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Open innovatie en </a:t>
            </a:r>
            <a:r>
              <a:rPr lang="nl-NL" dirty="0" err="1" smtClean="0"/>
              <a:t>co-creatie</a:t>
            </a:r>
            <a:endParaRPr lang="nl-NL" dirty="0" smtClean="0"/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Typen innovaties en hun aanpak</a:t>
            </a:r>
          </a:p>
          <a:p>
            <a:pPr marL="342900" indent="-342900"/>
            <a:endParaRPr lang="nl-NL" dirty="0" smtClean="0"/>
          </a:p>
          <a:p>
            <a:pPr marL="342900" indent="-342900"/>
            <a:r>
              <a:rPr lang="nl-NL" b="1" dirty="0" smtClean="0"/>
              <a:t>Deel III  Management van innovatie</a:t>
            </a:r>
          </a:p>
          <a:p>
            <a:pPr marL="342900" indent="-342900">
              <a:buFont typeface="+mj-lt"/>
              <a:buAutoNum type="arabicPeriod" startAt="10"/>
            </a:pPr>
            <a:r>
              <a:rPr lang="nl-NL" dirty="0" smtClean="0"/>
              <a:t>Meten en verbeteren</a:t>
            </a:r>
          </a:p>
          <a:p>
            <a:pPr marL="342900" indent="-342900">
              <a:buFont typeface="+mj-lt"/>
              <a:buAutoNum type="arabicPeriod" startAt="10"/>
            </a:pPr>
            <a:r>
              <a:rPr lang="nl-NL" dirty="0" smtClean="0"/>
              <a:t>Strategie</a:t>
            </a:r>
          </a:p>
          <a:p>
            <a:pPr marL="342900" indent="-342900">
              <a:buFont typeface="+mj-lt"/>
              <a:buAutoNum type="arabicPeriod" startAt="10"/>
            </a:pPr>
            <a:r>
              <a:rPr lang="nl-NL" dirty="0" smtClean="0"/>
              <a:t>Sturen van innovatie</a:t>
            </a:r>
          </a:p>
          <a:p>
            <a:pPr marL="342900" indent="-342900">
              <a:buFont typeface="+mj-lt"/>
              <a:buAutoNum type="arabicPeriod" startAt="10"/>
            </a:pPr>
            <a:r>
              <a:rPr lang="nl-NL" dirty="0" smtClean="0"/>
              <a:t>Externe oriëntatie</a:t>
            </a:r>
          </a:p>
          <a:p>
            <a:pPr marL="342900" indent="-342900">
              <a:buFont typeface="+mj-lt"/>
              <a:buAutoNum type="arabicPeriod" startAt="10"/>
            </a:pPr>
            <a:r>
              <a:rPr lang="nl-NL" dirty="0" smtClean="0"/>
              <a:t>Cultuur en structuur</a:t>
            </a:r>
            <a:endParaRPr lang="nl-N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184669" y="179348"/>
            <a:ext cx="947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Dromen</a:t>
            </a:r>
            <a:endParaRPr lang="nl-NL" dirty="0"/>
          </a:p>
        </p:txBody>
      </p:sp>
      <p:sp>
        <p:nvSpPr>
          <p:cNvPr id="6" name="Tekstvak 5"/>
          <p:cNvSpPr txBox="1"/>
          <p:nvPr/>
        </p:nvSpPr>
        <p:spPr>
          <a:xfrm>
            <a:off x="539552" y="673532"/>
            <a:ext cx="166398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Deel </a:t>
            </a:r>
            <a:r>
              <a:rPr lang="nl-NL" sz="2800" dirty="0" smtClean="0"/>
              <a:t>2:</a:t>
            </a:r>
            <a:endParaRPr lang="nl-NL" sz="2800" dirty="0" smtClean="0"/>
          </a:p>
          <a:p>
            <a:r>
              <a:rPr lang="nl-NL" sz="2800" dirty="0" smtClean="0"/>
              <a:t>Innoveren</a:t>
            </a:r>
            <a:endParaRPr lang="nl-NL" sz="2800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620688"/>
            <a:ext cx="5235880" cy="6182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683568" y="836712"/>
            <a:ext cx="55687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De eerste fase in het innovatieproces</a:t>
            </a:r>
            <a:endParaRPr lang="nl-NL" sz="2800" dirty="0"/>
          </a:p>
        </p:txBody>
      </p:sp>
      <p:sp>
        <p:nvSpPr>
          <p:cNvPr id="7" name="Tekstvak 6"/>
          <p:cNvSpPr txBox="1"/>
          <p:nvPr/>
        </p:nvSpPr>
        <p:spPr>
          <a:xfrm>
            <a:off x="184669" y="179348"/>
            <a:ext cx="947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Dromen</a:t>
            </a:r>
            <a:endParaRPr lang="nl-NL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2323306"/>
            <a:ext cx="7772400" cy="340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683568" y="1052736"/>
            <a:ext cx="20166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Ideevorming</a:t>
            </a:r>
            <a:endParaRPr lang="nl-NL" sz="2800" dirty="0"/>
          </a:p>
        </p:txBody>
      </p:sp>
      <p:sp>
        <p:nvSpPr>
          <p:cNvPr id="7" name="Tekstvak 6"/>
          <p:cNvSpPr txBox="1"/>
          <p:nvPr/>
        </p:nvSpPr>
        <p:spPr>
          <a:xfrm>
            <a:off x="184669" y="179348"/>
            <a:ext cx="947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Dromen</a:t>
            </a:r>
            <a:endParaRPr lang="nl-NL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0390" y="2348880"/>
            <a:ext cx="8874085" cy="3384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683568" y="1052736"/>
            <a:ext cx="26228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Kennis aanboren</a:t>
            </a:r>
            <a:endParaRPr lang="nl-NL" sz="2800" dirty="0"/>
          </a:p>
        </p:txBody>
      </p:sp>
      <p:sp>
        <p:nvSpPr>
          <p:cNvPr id="7" name="Tekstvak 6"/>
          <p:cNvSpPr txBox="1"/>
          <p:nvPr/>
        </p:nvSpPr>
        <p:spPr>
          <a:xfrm>
            <a:off x="184669" y="179348"/>
            <a:ext cx="947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Dromen</a:t>
            </a:r>
            <a:endParaRPr lang="nl-NL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844824"/>
            <a:ext cx="8005780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683568" y="764704"/>
            <a:ext cx="17837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Creativiteit</a:t>
            </a:r>
            <a:endParaRPr lang="nl-NL" sz="2800" dirty="0"/>
          </a:p>
        </p:txBody>
      </p:sp>
      <p:sp>
        <p:nvSpPr>
          <p:cNvPr id="7" name="Tekstvak 6"/>
          <p:cNvSpPr txBox="1"/>
          <p:nvPr/>
        </p:nvSpPr>
        <p:spPr>
          <a:xfrm>
            <a:off x="184669" y="179348"/>
            <a:ext cx="947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Dromen</a:t>
            </a:r>
            <a:endParaRPr lang="nl-NL" dirty="0"/>
          </a:p>
        </p:txBody>
      </p:sp>
      <p:grpSp>
        <p:nvGrpSpPr>
          <p:cNvPr id="5" name="Group 56"/>
          <p:cNvGrpSpPr>
            <a:grpSpLocks/>
          </p:cNvGrpSpPr>
          <p:nvPr/>
        </p:nvGrpSpPr>
        <p:grpSpPr bwMode="auto">
          <a:xfrm>
            <a:off x="2991146" y="5594350"/>
            <a:ext cx="4358979" cy="1219200"/>
            <a:chOff x="1923" y="3430"/>
            <a:chExt cx="2638" cy="768"/>
          </a:xfrm>
        </p:grpSpPr>
        <p:sp>
          <p:nvSpPr>
            <p:cNvPr id="9" name="AutoShape 57"/>
            <p:cNvSpPr>
              <a:spLocks noChangeArrowheads="1"/>
            </p:cNvSpPr>
            <p:nvPr/>
          </p:nvSpPr>
          <p:spPr bwMode="auto">
            <a:xfrm>
              <a:off x="1923" y="3437"/>
              <a:ext cx="592" cy="447"/>
            </a:xfrm>
            <a:prstGeom prst="roundRect">
              <a:avLst>
                <a:gd name="adj" fmla="val 16667"/>
              </a:avLst>
            </a:prstGeom>
            <a:solidFill>
              <a:srgbClr val="EEC100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>
              <a:outerShdw dist="107763" dir="18900000" algn="ctr" rotWithShape="0">
                <a:schemeClr val="bg2">
                  <a:alpha val="50000"/>
                </a:schemeClr>
              </a:outerShdw>
            </a:effectLst>
          </p:spPr>
          <p:txBody>
            <a:bodyPr anchor="ctr">
              <a:spAutoFit/>
            </a:bodyPr>
            <a:lstStyle/>
            <a:p>
              <a:pPr algn="ctr"/>
              <a:r>
                <a:rPr lang="nl-NL" b="1">
                  <a:solidFill>
                    <a:srgbClr val="000000"/>
                  </a:solidFill>
                </a:rPr>
                <a:t>/</a:t>
              </a:r>
            </a:p>
          </p:txBody>
        </p:sp>
        <p:sp>
          <p:nvSpPr>
            <p:cNvPr id="10" name="AutoShape 58"/>
            <p:cNvSpPr>
              <a:spLocks noChangeArrowheads="1"/>
            </p:cNvSpPr>
            <p:nvPr/>
          </p:nvSpPr>
          <p:spPr bwMode="auto">
            <a:xfrm>
              <a:off x="2603" y="3437"/>
              <a:ext cx="592" cy="447"/>
            </a:xfrm>
            <a:prstGeom prst="roundRect">
              <a:avLst>
                <a:gd name="adj" fmla="val 16667"/>
              </a:avLst>
            </a:prstGeom>
            <a:solidFill>
              <a:srgbClr val="EEC100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>
              <a:outerShdw dist="107763" dir="18900000" algn="ctr" rotWithShape="0">
                <a:schemeClr val="bg2">
                  <a:alpha val="50000"/>
                </a:schemeClr>
              </a:outerShdw>
            </a:effectLst>
          </p:spPr>
          <p:txBody>
            <a:bodyPr anchor="ctr">
              <a:spAutoFit/>
            </a:bodyPr>
            <a:lstStyle/>
            <a:p>
              <a:pPr algn="ctr"/>
              <a:r>
                <a:rPr lang="nl-NL" b="1">
                  <a:solidFill>
                    <a:srgbClr val="000000"/>
                  </a:solidFill>
                </a:rPr>
                <a:t>+</a:t>
              </a:r>
            </a:p>
          </p:txBody>
        </p:sp>
        <p:sp>
          <p:nvSpPr>
            <p:cNvPr id="11" name="AutoShape 59"/>
            <p:cNvSpPr>
              <a:spLocks noChangeArrowheads="1"/>
            </p:cNvSpPr>
            <p:nvPr/>
          </p:nvSpPr>
          <p:spPr bwMode="auto">
            <a:xfrm>
              <a:off x="3284" y="3430"/>
              <a:ext cx="592" cy="447"/>
            </a:xfrm>
            <a:prstGeom prst="roundRect">
              <a:avLst>
                <a:gd name="adj" fmla="val 16667"/>
              </a:avLst>
            </a:prstGeom>
            <a:solidFill>
              <a:srgbClr val="EEC100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>
              <a:outerShdw dist="107763" dir="18900000" algn="ctr" rotWithShape="0">
                <a:schemeClr val="bg2">
                  <a:alpha val="50000"/>
                </a:schemeClr>
              </a:outerShdw>
            </a:effectLst>
          </p:spPr>
          <p:txBody>
            <a:bodyPr anchor="ctr">
              <a:spAutoFit/>
            </a:bodyPr>
            <a:lstStyle/>
            <a:p>
              <a:pPr algn="ctr"/>
              <a:r>
                <a:rPr lang="nl-NL" b="1">
                  <a:solidFill>
                    <a:srgbClr val="000000"/>
                  </a:solidFill>
                </a:rPr>
                <a:t>-</a:t>
              </a:r>
            </a:p>
          </p:txBody>
        </p:sp>
        <p:sp>
          <p:nvSpPr>
            <p:cNvPr id="12" name="AutoShape 60"/>
            <p:cNvSpPr>
              <a:spLocks noChangeArrowheads="1"/>
            </p:cNvSpPr>
            <p:nvPr/>
          </p:nvSpPr>
          <p:spPr bwMode="auto">
            <a:xfrm>
              <a:off x="3969" y="3430"/>
              <a:ext cx="592" cy="447"/>
            </a:xfrm>
            <a:prstGeom prst="roundRect">
              <a:avLst>
                <a:gd name="adj" fmla="val 16667"/>
              </a:avLst>
            </a:prstGeom>
            <a:solidFill>
              <a:srgbClr val="EEC100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>
              <a:outerShdw dist="107763" dir="18900000" algn="ctr" rotWithShape="0">
                <a:schemeClr val="bg2">
                  <a:alpha val="50000"/>
                </a:schemeClr>
              </a:outerShdw>
            </a:effectLst>
          </p:spPr>
          <p:txBody>
            <a:bodyPr anchor="ctr">
              <a:spAutoFit/>
            </a:bodyPr>
            <a:lstStyle/>
            <a:p>
              <a:pPr algn="ctr"/>
              <a:r>
                <a:rPr lang="nl-NL" b="1">
                  <a:solidFill>
                    <a:srgbClr val="000000"/>
                  </a:solidFill>
                </a:rPr>
                <a:t>x</a:t>
              </a:r>
            </a:p>
          </p:txBody>
        </p:sp>
        <p:sp>
          <p:nvSpPr>
            <p:cNvPr id="13" name="Text Box 61"/>
            <p:cNvSpPr txBox="1">
              <a:spLocks noChangeArrowheads="1"/>
            </p:cNvSpPr>
            <p:nvPr/>
          </p:nvSpPr>
          <p:spPr bwMode="auto">
            <a:xfrm>
              <a:off x="1926" y="3872"/>
              <a:ext cx="523" cy="3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nl-NL" sz="1400">
                  <a:solidFill>
                    <a:schemeClr val="tx2"/>
                  </a:solidFill>
                </a:rPr>
                <a:t>Opdelen</a:t>
              </a:r>
            </a:p>
            <a:p>
              <a:r>
                <a:rPr lang="nl-NL" sz="1400">
                  <a:solidFill>
                    <a:schemeClr val="tx2"/>
                  </a:solidFill>
                </a:rPr>
                <a:t>Deel zijn</a:t>
              </a:r>
            </a:p>
          </p:txBody>
        </p:sp>
        <p:sp>
          <p:nvSpPr>
            <p:cNvPr id="14" name="Text Box 62"/>
            <p:cNvSpPr txBox="1">
              <a:spLocks noChangeArrowheads="1"/>
            </p:cNvSpPr>
            <p:nvPr/>
          </p:nvSpPr>
          <p:spPr bwMode="auto">
            <a:xfrm>
              <a:off x="2607" y="3872"/>
              <a:ext cx="457" cy="3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nl-NL" sz="1400">
                  <a:solidFill>
                    <a:schemeClr val="tx2"/>
                  </a:solidFill>
                </a:rPr>
                <a:t>Combi-</a:t>
              </a:r>
              <a:br>
                <a:rPr lang="nl-NL" sz="1400">
                  <a:solidFill>
                    <a:schemeClr val="tx2"/>
                  </a:solidFill>
                </a:rPr>
              </a:br>
              <a:r>
                <a:rPr lang="nl-NL" sz="1400">
                  <a:solidFill>
                    <a:schemeClr val="tx2"/>
                  </a:solidFill>
                </a:rPr>
                <a:t>neren</a:t>
              </a:r>
            </a:p>
          </p:txBody>
        </p:sp>
        <p:sp>
          <p:nvSpPr>
            <p:cNvPr id="15" name="Text Box 63"/>
            <p:cNvSpPr txBox="1">
              <a:spLocks noChangeArrowheads="1"/>
            </p:cNvSpPr>
            <p:nvPr/>
          </p:nvSpPr>
          <p:spPr bwMode="auto">
            <a:xfrm>
              <a:off x="3288" y="3872"/>
              <a:ext cx="565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nl-NL" sz="1400">
                  <a:solidFill>
                    <a:schemeClr val="tx2"/>
                  </a:solidFill>
                </a:rPr>
                <a:t>Weglaten</a:t>
              </a:r>
            </a:p>
          </p:txBody>
        </p:sp>
        <p:sp>
          <p:nvSpPr>
            <p:cNvPr id="16" name="Text Box 64"/>
            <p:cNvSpPr txBox="1">
              <a:spLocks noChangeArrowheads="1"/>
            </p:cNvSpPr>
            <p:nvPr/>
          </p:nvSpPr>
          <p:spPr bwMode="auto">
            <a:xfrm>
              <a:off x="3923" y="3872"/>
              <a:ext cx="625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nl-NL" sz="1400">
                  <a:solidFill>
                    <a:schemeClr val="tx2"/>
                  </a:solidFill>
                </a:rPr>
                <a:t>Dupliceren</a:t>
              </a:r>
            </a:p>
          </p:txBody>
        </p:sp>
      </p:grpSp>
      <p:sp>
        <p:nvSpPr>
          <p:cNvPr id="8" name="Rectangle 65"/>
          <p:cNvSpPr>
            <a:spLocks noChangeArrowheads="1"/>
          </p:cNvSpPr>
          <p:nvPr/>
        </p:nvSpPr>
        <p:spPr bwMode="auto">
          <a:xfrm>
            <a:off x="827584" y="5013176"/>
            <a:ext cx="4758855" cy="86177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SzPct val="60000"/>
              <a:buFont typeface="Lucida Sans Unicode" pitchFamily="34" charset="0"/>
              <a:buNone/>
            </a:pPr>
            <a:r>
              <a:rPr lang="nl-NL" sz="2000" dirty="0"/>
              <a:t>Systematische methoden</a:t>
            </a:r>
          </a:p>
          <a:p>
            <a:pPr>
              <a:spcBef>
                <a:spcPct val="50000"/>
              </a:spcBef>
              <a:buSzPct val="60000"/>
              <a:buFont typeface="Lucida Sans Unicode" pitchFamily="34" charset="0"/>
              <a:buChar char="●"/>
            </a:pPr>
            <a:endParaRPr lang="nl-NL" sz="2000" dirty="0"/>
          </a:p>
        </p:txBody>
      </p:sp>
      <p:grpSp>
        <p:nvGrpSpPr>
          <p:cNvPr id="17" name="Group 4"/>
          <p:cNvGrpSpPr>
            <a:grpSpLocks/>
          </p:cNvGrpSpPr>
          <p:nvPr/>
        </p:nvGrpSpPr>
        <p:grpSpPr bwMode="auto">
          <a:xfrm>
            <a:off x="3446463" y="1849438"/>
            <a:ext cx="5172075" cy="1657350"/>
            <a:chOff x="839" y="1071"/>
            <a:chExt cx="4037" cy="1452"/>
          </a:xfrm>
        </p:grpSpPr>
        <p:sp>
          <p:nvSpPr>
            <p:cNvPr id="18" name="Oval 5"/>
            <p:cNvSpPr>
              <a:spLocks noChangeArrowheads="1"/>
            </p:cNvSpPr>
            <p:nvPr/>
          </p:nvSpPr>
          <p:spPr bwMode="auto">
            <a:xfrm>
              <a:off x="839" y="1661"/>
              <a:ext cx="136" cy="1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l-NL"/>
            </a:p>
          </p:txBody>
        </p:sp>
        <p:cxnSp>
          <p:nvCxnSpPr>
            <p:cNvPr id="19" name="AutoShape 6"/>
            <p:cNvCxnSpPr>
              <a:cxnSpLocks noChangeShapeType="1"/>
              <a:stCxn id="18" idx="7"/>
              <a:endCxn id="20" idx="3"/>
            </p:cNvCxnSpPr>
            <p:nvPr/>
          </p:nvCxnSpPr>
          <p:spPr bwMode="auto">
            <a:xfrm flipV="1">
              <a:off x="955" y="1414"/>
              <a:ext cx="720" cy="26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20" name="Oval 7"/>
            <p:cNvSpPr>
              <a:spLocks noChangeArrowheads="1"/>
            </p:cNvSpPr>
            <p:nvPr/>
          </p:nvSpPr>
          <p:spPr bwMode="auto">
            <a:xfrm>
              <a:off x="1655" y="1298"/>
              <a:ext cx="136" cy="1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21" name="Oval 8"/>
            <p:cNvSpPr>
              <a:spLocks noChangeArrowheads="1"/>
            </p:cNvSpPr>
            <p:nvPr/>
          </p:nvSpPr>
          <p:spPr bwMode="auto">
            <a:xfrm>
              <a:off x="1383" y="1071"/>
              <a:ext cx="136" cy="1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22" name="Oval 9"/>
            <p:cNvSpPr>
              <a:spLocks noChangeArrowheads="1"/>
            </p:cNvSpPr>
            <p:nvPr/>
          </p:nvSpPr>
          <p:spPr bwMode="auto">
            <a:xfrm>
              <a:off x="1746" y="1661"/>
              <a:ext cx="136" cy="1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23" name="Oval 10"/>
            <p:cNvSpPr>
              <a:spLocks noChangeArrowheads="1"/>
            </p:cNvSpPr>
            <p:nvPr/>
          </p:nvSpPr>
          <p:spPr bwMode="auto">
            <a:xfrm>
              <a:off x="1565" y="1933"/>
              <a:ext cx="136" cy="1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24" name="Oval 11"/>
            <p:cNvSpPr>
              <a:spLocks noChangeArrowheads="1"/>
            </p:cNvSpPr>
            <p:nvPr/>
          </p:nvSpPr>
          <p:spPr bwMode="auto">
            <a:xfrm>
              <a:off x="1383" y="2160"/>
              <a:ext cx="136" cy="1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25" name="Oval 12"/>
            <p:cNvSpPr>
              <a:spLocks noChangeArrowheads="1"/>
            </p:cNvSpPr>
            <p:nvPr/>
          </p:nvSpPr>
          <p:spPr bwMode="auto">
            <a:xfrm>
              <a:off x="2063" y="1843"/>
              <a:ext cx="136" cy="1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26" name="Oval 13"/>
            <p:cNvSpPr>
              <a:spLocks noChangeArrowheads="1"/>
            </p:cNvSpPr>
            <p:nvPr/>
          </p:nvSpPr>
          <p:spPr bwMode="auto">
            <a:xfrm>
              <a:off x="2426" y="1661"/>
              <a:ext cx="136" cy="1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27" name="Oval 14"/>
            <p:cNvSpPr>
              <a:spLocks noChangeArrowheads="1"/>
            </p:cNvSpPr>
            <p:nvPr/>
          </p:nvSpPr>
          <p:spPr bwMode="auto">
            <a:xfrm>
              <a:off x="2426" y="1933"/>
              <a:ext cx="136" cy="1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28" name="Oval 15"/>
            <p:cNvSpPr>
              <a:spLocks noChangeArrowheads="1"/>
            </p:cNvSpPr>
            <p:nvPr/>
          </p:nvSpPr>
          <p:spPr bwMode="auto">
            <a:xfrm>
              <a:off x="2426" y="2205"/>
              <a:ext cx="136" cy="1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29" name="Oval 16"/>
            <p:cNvSpPr>
              <a:spLocks noChangeArrowheads="1"/>
            </p:cNvSpPr>
            <p:nvPr/>
          </p:nvSpPr>
          <p:spPr bwMode="auto">
            <a:xfrm>
              <a:off x="2880" y="1570"/>
              <a:ext cx="136" cy="1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30" name="Oval 17"/>
            <p:cNvSpPr>
              <a:spLocks noChangeArrowheads="1"/>
            </p:cNvSpPr>
            <p:nvPr/>
          </p:nvSpPr>
          <p:spPr bwMode="auto">
            <a:xfrm>
              <a:off x="3107" y="1117"/>
              <a:ext cx="136" cy="1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31" name="Oval 18"/>
            <p:cNvSpPr>
              <a:spLocks noChangeArrowheads="1"/>
            </p:cNvSpPr>
            <p:nvPr/>
          </p:nvSpPr>
          <p:spPr bwMode="auto">
            <a:xfrm>
              <a:off x="3333" y="1389"/>
              <a:ext cx="136" cy="1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32" name="Oval 19"/>
            <p:cNvSpPr>
              <a:spLocks noChangeArrowheads="1"/>
            </p:cNvSpPr>
            <p:nvPr/>
          </p:nvSpPr>
          <p:spPr bwMode="auto">
            <a:xfrm>
              <a:off x="3787" y="1253"/>
              <a:ext cx="136" cy="1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33" name="Oval 20"/>
            <p:cNvSpPr>
              <a:spLocks noChangeArrowheads="1"/>
            </p:cNvSpPr>
            <p:nvPr/>
          </p:nvSpPr>
          <p:spPr bwMode="auto">
            <a:xfrm>
              <a:off x="4241" y="1253"/>
              <a:ext cx="136" cy="1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l-NL"/>
            </a:p>
          </p:txBody>
        </p:sp>
        <p:cxnSp>
          <p:nvCxnSpPr>
            <p:cNvPr id="34" name="AutoShape 21"/>
            <p:cNvCxnSpPr>
              <a:cxnSpLocks noChangeShapeType="1"/>
              <a:stCxn id="18" idx="7"/>
              <a:endCxn id="21" idx="3"/>
            </p:cNvCxnSpPr>
            <p:nvPr/>
          </p:nvCxnSpPr>
          <p:spPr bwMode="auto">
            <a:xfrm flipV="1">
              <a:off x="955" y="1187"/>
              <a:ext cx="448" cy="49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35" name="AutoShape 22"/>
            <p:cNvCxnSpPr>
              <a:cxnSpLocks noChangeShapeType="1"/>
              <a:stCxn id="18" idx="6"/>
              <a:endCxn id="22" idx="2"/>
            </p:cNvCxnSpPr>
            <p:nvPr/>
          </p:nvCxnSpPr>
          <p:spPr bwMode="auto">
            <a:xfrm>
              <a:off x="975" y="1729"/>
              <a:ext cx="771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36" name="AutoShape 23"/>
            <p:cNvCxnSpPr>
              <a:cxnSpLocks noChangeShapeType="1"/>
              <a:stCxn id="18" idx="5"/>
              <a:endCxn id="23" idx="2"/>
            </p:cNvCxnSpPr>
            <p:nvPr/>
          </p:nvCxnSpPr>
          <p:spPr bwMode="auto">
            <a:xfrm>
              <a:off x="955" y="1777"/>
              <a:ext cx="610" cy="22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37" name="AutoShape 24"/>
            <p:cNvCxnSpPr>
              <a:cxnSpLocks noChangeShapeType="1"/>
              <a:stCxn id="18" idx="4"/>
              <a:endCxn id="24" idx="1"/>
            </p:cNvCxnSpPr>
            <p:nvPr/>
          </p:nvCxnSpPr>
          <p:spPr bwMode="auto">
            <a:xfrm>
              <a:off x="907" y="1797"/>
              <a:ext cx="496" cy="38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38" name="AutoShape 25"/>
            <p:cNvCxnSpPr>
              <a:cxnSpLocks noChangeShapeType="1"/>
              <a:stCxn id="22" idx="5"/>
              <a:endCxn id="25" idx="1"/>
            </p:cNvCxnSpPr>
            <p:nvPr/>
          </p:nvCxnSpPr>
          <p:spPr bwMode="auto">
            <a:xfrm>
              <a:off x="1862" y="1777"/>
              <a:ext cx="221" cy="8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39" name="AutoShape 26"/>
            <p:cNvCxnSpPr>
              <a:cxnSpLocks noChangeShapeType="1"/>
              <a:stCxn id="25" idx="7"/>
              <a:endCxn id="26" idx="2"/>
            </p:cNvCxnSpPr>
            <p:nvPr/>
          </p:nvCxnSpPr>
          <p:spPr bwMode="auto">
            <a:xfrm flipV="1">
              <a:off x="2179" y="1729"/>
              <a:ext cx="247" cy="13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40" name="AutoShape 27"/>
            <p:cNvCxnSpPr>
              <a:cxnSpLocks noChangeShapeType="1"/>
              <a:stCxn id="25" idx="6"/>
              <a:endCxn id="27" idx="2"/>
            </p:cNvCxnSpPr>
            <p:nvPr/>
          </p:nvCxnSpPr>
          <p:spPr bwMode="auto">
            <a:xfrm>
              <a:off x="2199" y="1911"/>
              <a:ext cx="227" cy="9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41" name="AutoShape 28"/>
            <p:cNvCxnSpPr>
              <a:cxnSpLocks noChangeShapeType="1"/>
              <a:stCxn id="25" idx="5"/>
              <a:endCxn id="28" idx="1"/>
            </p:cNvCxnSpPr>
            <p:nvPr/>
          </p:nvCxnSpPr>
          <p:spPr bwMode="auto">
            <a:xfrm>
              <a:off x="2179" y="1959"/>
              <a:ext cx="267" cy="26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42" name="AutoShape 29"/>
            <p:cNvCxnSpPr>
              <a:cxnSpLocks noChangeShapeType="1"/>
              <a:stCxn id="26" idx="6"/>
              <a:endCxn id="29" idx="2"/>
            </p:cNvCxnSpPr>
            <p:nvPr/>
          </p:nvCxnSpPr>
          <p:spPr bwMode="auto">
            <a:xfrm flipV="1">
              <a:off x="2562" y="1638"/>
              <a:ext cx="318" cy="9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43" name="AutoShape 30"/>
            <p:cNvCxnSpPr>
              <a:cxnSpLocks noChangeShapeType="1"/>
              <a:stCxn id="29" idx="7"/>
              <a:endCxn id="30" idx="3"/>
            </p:cNvCxnSpPr>
            <p:nvPr/>
          </p:nvCxnSpPr>
          <p:spPr bwMode="auto">
            <a:xfrm flipV="1">
              <a:off x="2996" y="1233"/>
              <a:ext cx="131" cy="35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44" name="AutoShape 31"/>
            <p:cNvCxnSpPr>
              <a:cxnSpLocks noChangeShapeType="1"/>
              <a:stCxn id="30" idx="5"/>
              <a:endCxn id="31" idx="1"/>
            </p:cNvCxnSpPr>
            <p:nvPr/>
          </p:nvCxnSpPr>
          <p:spPr bwMode="auto">
            <a:xfrm>
              <a:off x="3223" y="1233"/>
              <a:ext cx="130" cy="17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45" name="Oval 32"/>
            <p:cNvSpPr>
              <a:spLocks noChangeArrowheads="1"/>
            </p:cNvSpPr>
            <p:nvPr/>
          </p:nvSpPr>
          <p:spPr bwMode="auto">
            <a:xfrm>
              <a:off x="3787" y="1661"/>
              <a:ext cx="136" cy="1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46" name="Oval 33"/>
            <p:cNvSpPr>
              <a:spLocks noChangeArrowheads="1"/>
            </p:cNvSpPr>
            <p:nvPr/>
          </p:nvSpPr>
          <p:spPr bwMode="auto">
            <a:xfrm>
              <a:off x="3787" y="2069"/>
              <a:ext cx="136" cy="1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l-NL"/>
            </a:p>
          </p:txBody>
        </p:sp>
        <p:cxnSp>
          <p:nvCxnSpPr>
            <p:cNvPr id="47" name="AutoShape 34"/>
            <p:cNvCxnSpPr>
              <a:cxnSpLocks noChangeShapeType="1"/>
              <a:stCxn id="31" idx="5"/>
              <a:endCxn id="45" idx="1"/>
            </p:cNvCxnSpPr>
            <p:nvPr/>
          </p:nvCxnSpPr>
          <p:spPr bwMode="auto">
            <a:xfrm>
              <a:off x="3449" y="1505"/>
              <a:ext cx="358" cy="17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48" name="AutoShape 35"/>
            <p:cNvCxnSpPr>
              <a:cxnSpLocks noChangeShapeType="1"/>
              <a:stCxn id="31" idx="6"/>
              <a:endCxn id="32" idx="3"/>
            </p:cNvCxnSpPr>
            <p:nvPr/>
          </p:nvCxnSpPr>
          <p:spPr bwMode="auto">
            <a:xfrm flipV="1">
              <a:off x="3469" y="1369"/>
              <a:ext cx="338" cy="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49" name="AutoShape 36"/>
            <p:cNvCxnSpPr>
              <a:cxnSpLocks noChangeShapeType="1"/>
              <a:stCxn id="31" idx="5"/>
              <a:endCxn id="46" idx="1"/>
            </p:cNvCxnSpPr>
            <p:nvPr/>
          </p:nvCxnSpPr>
          <p:spPr bwMode="auto">
            <a:xfrm>
              <a:off x="3449" y="1505"/>
              <a:ext cx="358" cy="58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50" name="Oval 37"/>
            <p:cNvSpPr>
              <a:spLocks noChangeArrowheads="1"/>
            </p:cNvSpPr>
            <p:nvPr/>
          </p:nvSpPr>
          <p:spPr bwMode="auto">
            <a:xfrm>
              <a:off x="4286" y="1888"/>
              <a:ext cx="136" cy="1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51" name="Oval 38"/>
            <p:cNvSpPr>
              <a:spLocks noChangeArrowheads="1"/>
            </p:cNvSpPr>
            <p:nvPr/>
          </p:nvSpPr>
          <p:spPr bwMode="auto">
            <a:xfrm>
              <a:off x="4331" y="2387"/>
              <a:ext cx="136" cy="1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52" name="Oval 39"/>
            <p:cNvSpPr>
              <a:spLocks noChangeArrowheads="1"/>
            </p:cNvSpPr>
            <p:nvPr/>
          </p:nvSpPr>
          <p:spPr bwMode="auto">
            <a:xfrm>
              <a:off x="4740" y="1888"/>
              <a:ext cx="136" cy="1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l-NL"/>
            </a:p>
          </p:txBody>
        </p:sp>
        <p:cxnSp>
          <p:nvCxnSpPr>
            <p:cNvPr id="53" name="AutoShape 40"/>
            <p:cNvCxnSpPr>
              <a:cxnSpLocks noChangeShapeType="1"/>
              <a:stCxn id="46" idx="6"/>
              <a:endCxn id="50" idx="2"/>
            </p:cNvCxnSpPr>
            <p:nvPr/>
          </p:nvCxnSpPr>
          <p:spPr bwMode="auto">
            <a:xfrm flipV="1">
              <a:off x="3923" y="1956"/>
              <a:ext cx="363" cy="18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54" name="AutoShape 41"/>
            <p:cNvCxnSpPr>
              <a:cxnSpLocks noChangeShapeType="1"/>
              <a:stCxn id="50" idx="6"/>
              <a:endCxn id="52" idx="2"/>
            </p:cNvCxnSpPr>
            <p:nvPr/>
          </p:nvCxnSpPr>
          <p:spPr bwMode="auto">
            <a:xfrm>
              <a:off x="4422" y="1956"/>
              <a:ext cx="318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55" name="AutoShape 42"/>
            <p:cNvCxnSpPr>
              <a:cxnSpLocks noChangeShapeType="1"/>
              <a:stCxn id="46" idx="5"/>
              <a:endCxn id="51" idx="1"/>
            </p:cNvCxnSpPr>
            <p:nvPr/>
          </p:nvCxnSpPr>
          <p:spPr bwMode="auto">
            <a:xfrm>
              <a:off x="3903" y="2185"/>
              <a:ext cx="448" cy="22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56" name="AutoShape 43"/>
            <p:cNvCxnSpPr>
              <a:cxnSpLocks noChangeShapeType="1"/>
              <a:stCxn id="32" idx="6"/>
              <a:endCxn id="33" idx="2"/>
            </p:cNvCxnSpPr>
            <p:nvPr/>
          </p:nvCxnSpPr>
          <p:spPr bwMode="auto">
            <a:xfrm>
              <a:off x="3923" y="1321"/>
              <a:ext cx="318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</p:grpSp>
      <p:grpSp>
        <p:nvGrpSpPr>
          <p:cNvPr id="58" name="Group 45"/>
          <p:cNvGrpSpPr>
            <a:grpSpLocks/>
          </p:cNvGrpSpPr>
          <p:nvPr/>
        </p:nvGrpSpPr>
        <p:grpSpPr bwMode="auto">
          <a:xfrm>
            <a:off x="2999326" y="3500438"/>
            <a:ext cx="5695412" cy="1450975"/>
            <a:chOff x="742" y="1295"/>
            <a:chExt cx="4902" cy="1817"/>
          </a:xfrm>
        </p:grpSpPr>
        <p:sp>
          <p:nvSpPr>
            <p:cNvPr id="60" name="Letter"/>
            <p:cNvSpPr>
              <a:spLocks noEditPoints="1" noChangeArrowheads="1"/>
            </p:cNvSpPr>
            <p:nvPr/>
          </p:nvSpPr>
          <p:spPr bwMode="auto">
            <a:xfrm>
              <a:off x="742" y="2057"/>
              <a:ext cx="958" cy="445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5304 w 21600"/>
                <a:gd name="T17" fmla="*/ 9216 h 21600"/>
                <a:gd name="T18" fmla="*/ 17504 w 21600"/>
                <a:gd name="T19" fmla="*/ 1837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 extrusionOk="0">
                  <a:moveTo>
                    <a:pt x="14" y="0"/>
                  </a:moveTo>
                  <a:lnTo>
                    <a:pt x="21600" y="0"/>
                  </a:lnTo>
                  <a:lnTo>
                    <a:pt x="21600" y="21628"/>
                  </a:lnTo>
                  <a:lnTo>
                    <a:pt x="14" y="21628"/>
                  </a:lnTo>
                  <a:lnTo>
                    <a:pt x="14" y="0"/>
                  </a:lnTo>
                  <a:close/>
                </a:path>
                <a:path w="21600" h="21600" extrusionOk="0">
                  <a:moveTo>
                    <a:pt x="18476" y="2035"/>
                  </a:moveTo>
                  <a:lnTo>
                    <a:pt x="20539" y="2035"/>
                  </a:lnTo>
                  <a:lnTo>
                    <a:pt x="20539" y="6559"/>
                  </a:lnTo>
                  <a:lnTo>
                    <a:pt x="18476" y="6559"/>
                  </a:lnTo>
                  <a:lnTo>
                    <a:pt x="18476" y="2035"/>
                  </a:lnTo>
                  <a:close/>
                </a:path>
                <a:path w="21600" h="21600" extrusionOk="0">
                  <a:moveTo>
                    <a:pt x="884" y="2092"/>
                  </a:moveTo>
                  <a:lnTo>
                    <a:pt x="7425" y="2092"/>
                  </a:lnTo>
                  <a:lnTo>
                    <a:pt x="7425" y="2770"/>
                  </a:lnTo>
                  <a:lnTo>
                    <a:pt x="884" y="2770"/>
                  </a:lnTo>
                  <a:lnTo>
                    <a:pt x="884" y="2092"/>
                  </a:lnTo>
                  <a:close/>
                </a:path>
                <a:path w="21600" h="21600" extrusionOk="0">
                  <a:moveTo>
                    <a:pt x="884" y="3109"/>
                  </a:moveTo>
                  <a:lnTo>
                    <a:pt x="7425" y="3109"/>
                  </a:lnTo>
                  <a:lnTo>
                    <a:pt x="7425" y="3788"/>
                  </a:lnTo>
                  <a:lnTo>
                    <a:pt x="884" y="3788"/>
                  </a:lnTo>
                  <a:lnTo>
                    <a:pt x="884" y="3109"/>
                  </a:lnTo>
                  <a:close/>
                </a:path>
                <a:path w="21600" h="21600" extrusionOk="0">
                  <a:moveTo>
                    <a:pt x="884" y="4127"/>
                  </a:moveTo>
                  <a:lnTo>
                    <a:pt x="7425" y="4127"/>
                  </a:lnTo>
                  <a:lnTo>
                    <a:pt x="7425" y="4806"/>
                  </a:lnTo>
                  <a:lnTo>
                    <a:pt x="884" y="4806"/>
                  </a:lnTo>
                  <a:lnTo>
                    <a:pt x="884" y="4127"/>
                  </a:lnTo>
                  <a:close/>
                </a:path>
                <a:path w="21600" h="21600" extrusionOk="0">
                  <a:moveTo>
                    <a:pt x="5127" y="5145"/>
                  </a:moveTo>
                  <a:lnTo>
                    <a:pt x="7425" y="5145"/>
                  </a:lnTo>
                  <a:lnTo>
                    <a:pt x="7425" y="5824"/>
                  </a:lnTo>
                  <a:lnTo>
                    <a:pt x="5127" y="5824"/>
                  </a:lnTo>
                  <a:lnTo>
                    <a:pt x="5127" y="5145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nl-NL"/>
            </a:p>
          </p:txBody>
        </p:sp>
        <p:sp>
          <p:nvSpPr>
            <p:cNvPr id="61" name="Text Box 47"/>
            <p:cNvSpPr txBox="1">
              <a:spLocks noChangeArrowheads="1"/>
            </p:cNvSpPr>
            <p:nvPr/>
          </p:nvSpPr>
          <p:spPr bwMode="auto">
            <a:xfrm>
              <a:off x="1763" y="2233"/>
              <a:ext cx="424" cy="8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nl-NL" sz="4000" b="1"/>
                <a:t>?</a:t>
              </a:r>
            </a:p>
          </p:txBody>
        </p:sp>
        <p:pic>
          <p:nvPicPr>
            <p:cNvPr id="62" name="Picture 48" descr="j014962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288" y="1295"/>
              <a:ext cx="862" cy="612"/>
            </a:xfrm>
            <a:prstGeom prst="rect">
              <a:avLst/>
            </a:prstGeom>
            <a:noFill/>
          </p:spPr>
        </p:pic>
        <p:sp>
          <p:nvSpPr>
            <p:cNvPr id="63" name="AutoShape 49"/>
            <p:cNvSpPr>
              <a:spLocks noChangeArrowheads="1"/>
            </p:cNvSpPr>
            <p:nvPr/>
          </p:nvSpPr>
          <p:spPr bwMode="auto">
            <a:xfrm>
              <a:off x="3334" y="2251"/>
              <a:ext cx="1089" cy="816"/>
            </a:xfrm>
            <a:prstGeom prst="irregularSeal2">
              <a:avLst/>
            </a:prstGeom>
            <a:solidFill>
              <a:srgbClr val="EEC1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64" name="AutoShape 50"/>
            <p:cNvSpPr>
              <a:spLocks noChangeArrowheads="1"/>
            </p:cNvSpPr>
            <p:nvPr/>
          </p:nvSpPr>
          <p:spPr bwMode="auto">
            <a:xfrm rot="738032">
              <a:off x="2060" y="2248"/>
              <a:ext cx="1315" cy="454"/>
            </a:xfrm>
            <a:prstGeom prst="rightArrow">
              <a:avLst>
                <a:gd name="adj1" fmla="val 43074"/>
                <a:gd name="adj2" fmla="val 56414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65" name="AutoShape 51"/>
            <p:cNvSpPr>
              <a:spLocks noChangeArrowheads="1"/>
            </p:cNvSpPr>
            <p:nvPr/>
          </p:nvSpPr>
          <p:spPr bwMode="auto">
            <a:xfrm rot="4700503">
              <a:off x="3547" y="1947"/>
              <a:ext cx="496" cy="377"/>
            </a:xfrm>
            <a:prstGeom prst="rightArrow">
              <a:avLst>
                <a:gd name="adj1" fmla="val 50000"/>
                <a:gd name="adj2" fmla="val 32891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66" name="AutoShape 52"/>
            <p:cNvSpPr>
              <a:spLocks noChangeArrowheads="1"/>
            </p:cNvSpPr>
            <p:nvPr/>
          </p:nvSpPr>
          <p:spPr bwMode="auto">
            <a:xfrm rot="21249205">
              <a:off x="4332" y="2478"/>
              <a:ext cx="496" cy="377"/>
            </a:xfrm>
            <a:prstGeom prst="rightArrow">
              <a:avLst>
                <a:gd name="adj1" fmla="val 50000"/>
                <a:gd name="adj2" fmla="val 32891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67" name="Litebulb"/>
            <p:cNvSpPr>
              <a:spLocks noEditPoints="1" noChangeArrowheads="1"/>
            </p:cNvSpPr>
            <p:nvPr/>
          </p:nvSpPr>
          <p:spPr bwMode="auto">
            <a:xfrm>
              <a:off x="4967" y="2205"/>
              <a:ext cx="677" cy="895"/>
            </a:xfrm>
            <a:custGeom>
              <a:avLst/>
              <a:gdLst>
                <a:gd name="T0" fmla="*/ 10800 w 21600"/>
                <a:gd name="T1" fmla="*/ 0 h 21600"/>
                <a:gd name="T2" fmla="*/ 21600 w 21600"/>
                <a:gd name="T3" fmla="*/ 7782 h 21600"/>
                <a:gd name="T4" fmla="*/ 0 w 21600"/>
                <a:gd name="T5" fmla="*/ 7782 h 21600"/>
                <a:gd name="T6" fmla="*/ 10800 w 21600"/>
                <a:gd name="T7" fmla="*/ 21600 h 21600"/>
                <a:gd name="T8" fmla="*/ 3556 w 21600"/>
                <a:gd name="T9" fmla="*/ 2188 h 21600"/>
                <a:gd name="T10" fmla="*/ 18277 w 21600"/>
                <a:gd name="T11" fmla="*/ 928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0825" y="21723"/>
                  </a:moveTo>
                  <a:lnTo>
                    <a:pt x="11215" y="21723"/>
                  </a:lnTo>
                  <a:lnTo>
                    <a:pt x="11552" y="21688"/>
                  </a:lnTo>
                  <a:lnTo>
                    <a:pt x="11916" y="21617"/>
                  </a:lnTo>
                  <a:lnTo>
                    <a:pt x="12253" y="21547"/>
                  </a:lnTo>
                  <a:lnTo>
                    <a:pt x="12617" y="21441"/>
                  </a:lnTo>
                  <a:lnTo>
                    <a:pt x="12902" y="21317"/>
                  </a:lnTo>
                  <a:lnTo>
                    <a:pt x="13162" y="21176"/>
                  </a:lnTo>
                  <a:lnTo>
                    <a:pt x="13396" y="21000"/>
                  </a:lnTo>
                  <a:lnTo>
                    <a:pt x="13655" y="20841"/>
                  </a:lnTo>
                  <a:lnTo>
                    <a:pt x="13863" y="20629"/>
                  </a:lnTo>
                  <a:lnTo>
                    <a:pt x="14045" y="20435"/>
                  </a:lnTo>
                  <a:lnTo>
                    <a:pt x="14200" y="20223"/>
                  </a:lnTo>
                  <a:lnTo>
                    <a:pt x="14356" y="19994"/>
                  </a:lnTo>
                  <a:lnTo>
                    <a:pt x="14460" y="19747"/>
                  </a:lnTo>
                  <a:lnTo>
                    <a:pt x="14512" y="19482"/>
                  </a:lnTo>
                  <a:lnTo>
                    <a:pt x="14512" y="19235"/>
                  </a:lnTo>
                  <a:lnTo>
                    <a:pt x="14512" y="19147"/>
                  </a:lnTo>
                  <a:lnTo>
                    <a:pt x="14512" y="18900"/>
                  </a:lnTo>
                  <a:lnTo>
                    <a:pt x="14512" y="18529"/>
                  </a:lnTo>
                  <a:lnTo>
                    <a:pt x="14512" y="18052"/>
                  </a:lnTo>
                  <a:lnTo>
                    <a:pt x="14512" y="17505"/>
                  </a:lnTo>
                  <a:lnTo>
                    <a:pt x="14512" y="16976"/>
                  </a:lnTo>
                  <a:lnTo>
                    <a:pt x="14512" y="16464"/>
                  </a:lnTo>
                  <a:lnTo>
                    <a:pt x="14512" y="15952"/>
                  </a:lnTo>
                  <a:lnTo>
                    <a:pt x="14512" y="15758"/>
                  </a:lnTo>
                  <a:lnTo>
                    <a:pt x="14616" y="15547"/>
                  </a:lnTo>
                  <a:lnTo>
                    <a:pt x="14694" y="15352"/>
                  </a:lnTo>
                  <a:lnTo>
                    <a:pt x="14798" y="15141"/>
                  </a:lnTo>
                  <a:lnTo>
                    <a:pt x="15161" y="14735"/>
                  </a:lnTo>
                  <a:lnTo>
                    <a:pt x="15602" y="14329"/>
                  </a:lnTo>
                  <a:lnTo>
                    <a:pt x="16745" y="13552"/>
                  </a:lnTo>
                  <a:lnTo>
                    <a:pt x="18043" y="12670"/>
                  </a:lnTo>
                  <a:lnTo>
                    <a:pt x="18744" y="12194"/>
                  </a:lnTo>
                  <a:lnTo>
                    <a:pt x="19341" y="11647"/>
                  </a:lnTo>
                  <a:lnTo>
                    <a:pt x="19938" y="11099"/>
                  </a:lnTo>
                  <a:lnTo>
                    <a:pt x="20483" y="10464"/>
                  </a:lnTo>
                  <a:lnTo>
                    <a:pt x="20743" y="10164"/>
                  </a:lnTo>
                  <a:lnTo>
                    <a:pt x="20950" y="9794"/>
                  </a:lnTo>
                  <a:lnTo>
                    <a:pt x="21132" y="9441"/>
                  </a:lnTo>
                  <a:lnTo>
                    <a:pt x="21288" y="9035"/>
                  </a:lnTo>
                  <a:lnTo>
                    <a:pt x="21444" y="8664"/>
                  </a:lnTo>
                  <a:lnTo>
                    <a:pt x="21548" y="8223"/>
                  </a:lnTo>
                  <a:lnTo>
                    <a:pt x="21600" y="7782"/>
                  </a:lnTo>
                  <a:lnTo>
                    <a:pt x="21600" y="7341"/>
                  </a:lnTo>
                  <a:lnTo>
                    <a:pt x="21600" y="6935"/>
                  </a:lnTo>
                  <a:lnTo>
                    <a:pt x="21548" y="6564"/>
                  </a:lnTo>
                  <a:lnTo>
                    <a:pt x="21496" y="6229"/>
                  </a:lnTo>
                  <a:lnTo>
                    <a:pt x="21392" y="5858"/>
                  </a:lnTo>
                  <a:lnTo>
                    <a:pt x="21288" y="5523"/>
                  </a:lnTo>
                  <a:lnTo>
                    <a:pt x="21132" y="5135"/>
                  </a:lnTo>
                  <a:lnTo>
                    <a:pt x="20950" y="4800"/>
                  </a:lnTo>
                  <a:lnTo>
                    <a:pt x="20743" y="4464"/>
                  </a:lnTo>
                  <a:lnTo>
                    <a:pt x="20535" y="4164"/>
                  </a:lnTo>
                  <a:lnTo>
                    <a:pt x="20301" y="3847"/>
                  </a:lnTo>
                  <a:lnTo>
                    <a:pt x="20042" y="3547"/>
                  </a:lnTo>
                  <a:lnTo>
                    <a:pt x="19782" y="3247"/>
                  </a:lnTo>
                  <a:lnTo>
                    <a:pt x="19133" y="2664"/>
                  </a:lnTo>
                  <a:lnTo>
                    <a:pt x="18458" y="2152"/>
                  </a:lnTo>
                  <a:lnTo>
                    <a:pt x="17705" y="1694"/>
                  </a:lnTo>
                  <a:lnTo>
                    <a:pt x="16849" y="1252"/>
                  </a:lnTo>
                  <a:lnTo>
                    <a:pt x="16407" y="1076"/>
                  </a:lnTo>
                  <a:lnTo>
                    <a:pt x="15940" y="900"/>
                  </a:lnTo>
                  <a:lnTo>
                    <a:pt x="15499" y="741"/>
                  </a:lnTo>
                  <a:lnTo>
                    <a:pt x="15057" y="600"/>
                  </a:lnTo>
                  <a:lnTo>
                    <a:pt x="14564" y="458"/>
                  </a:lnTo>
                  <a:lnTo>
                    <a:pt x="14045" y="335"/>
                  </a:lnTo>
                  <a:lnTo>
                    <a:pt x="13500" y="229"/>
                  </a:lnTo>
                  <a:lnTo>
                    <a:pt x="13006" y="158"/>
                  </a:lnTo>
                  <a:lnTo>
                    <a:pt x="12461" y="88"/>
                  </a:lnTo>
                  <a:lnTo>
                    <a:pt x="11968" y="52"/>
                  </a:lnTo>
                  <a:lnTo>
                    <a:pt x="11423" y="17"/>
                  </a:lnTo>
                  <a:lnTo>
                    <a:pt x="10825" y="17"/>
                  </a:lnTo>
                  <a:lnTo>
                    <a:pt x="10254" y="17"/>
                  </a:lnTo>
                  <a:lnTo>
                    <a:pt x="9709" y="52"/>
                  </a:lnTo>
                  <a:lnTo>
                    <a:pt x="9216" y="88"/>
                  </a:lnTo>
                  <a:lnTo>
                    <a:pt x="8671" y="158"/>
                  </a:lnTo>
                  <a:lnTo>
                    <a:pt x="8177" y="229"/>
                  </a:lnTo>
                  <a:lnTo>
                    <a:pt x="7632" y="335"/>
                  </a:lnTo>
                  <a:lnTo>
                    <a:pt x="7113" y="458"/>
                  </a:lnTo>
                  <a:lnTo>
                    <a:pt x="6620" y="600"/>
                  </a:lnTo>
                  <a:lnTo>
                    <a:pt x="6178" y="741"/>
                  </a:lnTo>
                  <a:lnTo>
                    <a:pt x="5737" y="900"/>
                  </a:lnTo>
                  <a:lnTo>
                    <a:pt x="5270" y="1076"/>
                  </a:lnTo>
                  <a:lnTo>
                    <a:pt x="4828" y="1252"/>
                  </a:lnTo>
                  <a:lnTo>
                    <a:pt x="3972" y="1694"/>
                  </a:lnTo>
                  <a:lnTo>
                    <a:pt x="3219" y="2152"/>
                  </a:lnTo>
                  <a:lnTo>
                    <a:pt x="2544" y="2664"/>
                  </a:lnTo>
                  <a:lnTo>
                    <a:pt x="1895" y="3247"/>
                  </a:lnTo>
                  <a:lnTo>
                    <a:pt x="1635" y="3547"/>
                  </a:lnTo>
                  <a:lnTo>
                    <a:pt x="1375" y="3847"/>
                  </a:lnTo>
                  <a:lnTo>
                    <a:pt x="1142" y="4164"/>
                  </a:lnTo>
                  <a:lnTo>
                    <a:pt x="934" y="4464"/>
                  </a:lnTo>
                  <a:lnTo>
                    <a:pt x="726" y="4800"/>
                  </a:lnTo>
                  <a:lnTo>
                    <a:pt x="545" y="5135"/>
                  </a:lnTo>
                  <a:lnTo>
                    <a:pt x="389" y="5523"/>
                  </a:lnTo>
                  <a:lnTo>
                    <a:pt x="285" y="5858"/>
                  </a:lnTo>
                  <a:lnTo>
                    <a:pt x="181" y="6229"/>
                  </a:lnTo>
                  <a:lnTo>
                    <a:pt x="129" y="6564"/>
                  </a:lnTo>
                  <a:lnTo>
                    <a:pt x="77" y="6935"/>
                  </a:lnTo>
                  <a:lnTo>
                    <a:pt x="77" y="7341"/>
                  </a:lnTo>
                  <a:lnTo>
                    <a:pt x="77" y="7782"/>
                  </a:lnTo>
                  <a:lnTo>
                    <a:pt x="129" y="8223"/>
                  </a:lnTo>
                  <a:lnTo>
                    <a:pt x="233" y="8664"/>
                  </a:lnTo>
                  <a:lnTo>
                    <a:pt x="389" y="9035"/>
                  </a:lnTo>
                  <a:lnTo>
                    <a:pt x="545" y="9441"/>
                  </a:lnTo>
                  <a:lnTo>
                    <a:pt x="726" y="9794"/>
                  </a:lnTo>
                  <a:lnTo>
                    <a:pt x="934" y="10164"/>
                  </a:lnTo>
                  <a:lnTo>
                    <a:pt x="1194" y="10464"/>
                  </a:lnTo>
                  <a:lnTo>
                    <a:pt x="1739" y="11099"/>
                  </a:lnTo>
                  <a:lnTo>
                    <a:pt x="2336" y="11647"/>
                  </a:lnTo>
                  <a:lnTo>
                    <a:pt x="2933" y="12194"/>
                  </a:lnTo>
                  <a:lnTo>
                    <a:pt x="3634" y="12670"/>
                  </a:lnTo>
                  <a:lnTo>
                    <a:pt x="4932" y="13552"/>
                  </a:lnTo>
                  <a:lnTo>
                    <a:pt x="6075" y="14329"/>
                  </a:lnTo>
                  <a:lnTo>
                    <a:pt x="6516" y="14735"/>
                  </a:lnTo>
                  <a:lnTo>
                    <a:pt x="6879" y="15141"/>
                  </a:lnTo>
                  <a:lnTo>
                    <a:pt x="6983" y="15352"/>
                  </a:lnTo>
                  <a:lnTo>
                    <a:pt x="7061" y="15547"/>
                  </a:lnTo>
                  <a:lnTo>
                    <a:pt x="7165" y="15758"/>
                  </a:lnTo>
                  <a:lnTo>
                    <a:pt x="7165" y="15952"/>
                  </a:lnTo>
                  <a:lnTo>
                    <a:pt x="7165" y="16464"/>
                  </a:lnTo>
                  <a:lnTo>
                    <a:pt x="7165" y="16976"/>
                  </a:lnTo>
                  <a:lnTo>
                    <a:pt x="7165" y="17505"/>
                  </a:lnTo>
                  <a:lnTo>
                    <a:pt x="7165" y="18052"/>
                  </a:lnTo>
                  <a:lnTo>
                    <a:pt x="7165" y="18529"/>
                  </a:lnTo>
                  <a:lnTo>
                    <a:pt x="7165" y="18900"/>
                  </a:lnTo>
                  <a:lnTo>
                    <a:pt x="7165" y="19147"/>
                  </a:lnTo>
                  <a:lnTo>
                    <a:pt x="7165" y="19235"/>
                  </a:lnTo>
                  <a:lnTo>
                    <a:pt x="7165" y="19482"/>
                  </a:lnTo>
                  <a:lnTo>
                    <a:pt x="7217" y="19747"/>
                  </a:lnTo>
                  <a:lnTo>
                    <a:pt x="7321" y="19994"/>
                  </a:lnTo>
                  <a:lnTo>
                    <a:pt x="7476" y="20223"/>
                  </a:lnTo>
                  <a:lnTo>
                    <a:pt x="7632" y="20435"/>
                  </a:lnTo>
                  <a:lnTo>
                    <a:pt x="7814" y="20629"/>
                  </a:lnTo>
                  <a:lnTo>
                    <a:pt x="8022" y="20841"/>
                  </a:lnTo>
                  <a:lnTo>
                    <a:pt x="8281" y="21000"/>
                  </a:lnTo>
                  <a:lnTo>
                    <a:pt x="8515" y="21176"/>
                  </a:lnTo>
                  <a:lnTo>
                    <a:pt x="8775" y="21317"/>
                  </a:lnTo>
                  <a:lnTo>
                    <a:pt x="9060" y="21441"/>
                  </a:lnTo>
                  <a:lnTo>
                    <a:pt x="9424" y="21547"/>
                  </a:lnTo>
                  <a:lnTo>
                    <a:pt x="9761" y="21617"/>
                  </a:lnTo>
                  <a:lnTo>
                    <a:pt x="10125" y="21688"/>
                  </a:lnTo>
                  <a:lnTo>
                    <a:pt x="10462" y="21723"/>
                  </a:lnTo>
                  <a:lnTo>
                    <a:pt x="10825" y="21723"/>
                  </a:lnTo>
                  <a:close/>
                </a:path>
                <a:path w="21600" h="21600" extrusionOk="0">
                  <a:moveTo>
                    <a:pt x="9242" y="14417"/>
                  </a:moveTo>
                  <a:lnTo>
                    <a:pt x="8541" y="12035"/>
                  </a:lnTo>
                  <a:lnTo>
                    <a:pt x="7295" y="10129"/>
                  </a:lnTo>
                  <a:lnTo>
                    <a:pt x="6905" y="9652"/>
                  </a:lnTo>
                  <a:lnTo>
                    <a:pt x="8541" y="10182"/>
                  </a:lnTo>
                  <a:lnTo>
                    <a:pt x="9787" y="9547"/>
                  </a:lnTo>
                  <a:lnTo>
                    <a:pt x="11189" y="10129"/>
                  </a:lnTo>
                  <a:lnTo>
                    <a:pt x="12279" y="9547"/>
                  </a:lnTo>
                  <a:lnTo>
                    <a:pt x="13370" y="10076"/>
                  </a:lnTo>
                  <a:lnTo>
                    <a:pt x="14850" y="9652"/>
                  </a:lnTo>
                  <a:lnTo>
                    <a:pt x="12902" y="12247"/>
                  </a:lnTo>
                  <a:lnTo>
                    <a:pt x="12357" y="14417"/>
                  </a:lnTo>
                  <a:moveTo>
                    <a:pt x="7191" y="15952"/>
                  </a:moveTo>
                  <a:lnTo>
                    <a:pt x="14512" y="15952"/>
                  </a:lnTo>
                  <a:lnTo>
                    <a:pt x="14512" y="17064"/>
                  </a:lnTo>
                  <a:lnTo>
                    <a:pt x="7191" y="17047"/>
                  </a:lnTo>
                  <a:lnTo>
                    <a:pt x="7191" y="18123"/>
                  </a:lnTo>
                  <a:lnTo>
                    <a:pt x="14512" y="18158"/>
                  </a:lnTo>
                  <a:lnTo>
                    <a:pt x="14538" y="19182"/>
                  </a:lnTo>
                  <a:lnTo>
                    <a:pt x="7217" y="19182"/>
                  </a:lnTo>
                </a:path>
              </a:pathLst>
            </a:custGeom>
            <a:solidFill>
              <a:srgbClr val="FFFFCC"/>
            </a:solidFill>
            <a:ln w="571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59" name="Rectangle 54"/>
          <p:cNvSpPr>
            <a:spLocks noChangeArrowheads="1"/>
          </p:cNvSpPr>
          <p:nvPr/>
        </p:nvSpPr>
        <p:spPr bwMode="auto">
          <a:xfrm>
            <a:off x="827584" y="3356992"/>
            <a:ext cx="2512739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nl-NL" sz="2000" dirty="0"/>
              <a:t>Creatieve confrontatie</a:t>
            </a:r>
          </a:p>
        </p:txBody>
      </p:sp>
      <p:sp>
        <p:nvSpPr>
          <p:cNvPr id="68" name="Rectangle 3"/>
          <p:cNvSpPr txBox="1">
            <a:spLocks noChangeArrowheads="1"/>
          </p:cNvSpPr>
          <p:nvPr/>
        </p:nvSpPr>
        <p:spPr>
          <a:xfrm>
            <a:off x="827584" y="1772469"/>
            <a:ext cx="3024335" cy="5044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Associatieve methoden</a:t>
            </a:r>
            <a:endParaRPr kumimoji="0" lang="nl-NL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683568" y="836712"/>
            <a:ext cx="52084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err="1" smtClean="0"/>
              <a:t>Systematic</a:t>
            </a:r>
            <a:r>
              <a:rPr lang="nl-NL" sz="2800" dirty="0" smtClean="0"/>
              <a:t> </a:t>
            </a:r>
            <a:r>
              <a:rPr lang="nl-NL" sz="2800" dirty="0" err="1" smtClean="0"/>
              <a:t>Inventive</a:t>
            </a:r>
            <a:r>
              <a:rPr lang="nl-NL" sz="2800" dirty="0" smtClean="0"/>
              <a:t> Thinking (SIT)</a:t>
            </a:r>
            <a:endParaRPr lang="nl-NL" sz="2800" dirty="0"/>
          </a:p>
        </p:txBody>
      </p:sp>
      <p:sp>
        <p:nvSpPr>
          <p:cNvPr id="7" name="Tekstvak 6"/>
          <p:cNvSpPr txBox="1"/>
          <p:nvPr/>
        </p:nvSpPr>
        <p:spPr>
          <a:xfrm>
            <a:off x="184669" y="179348"/>
            <a:ext cx="947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Dromen</a:t>
            </a:r>
            <a:endParaRPr lang="nl-NL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1266825"/>
            <a:ext cx="7572375" cy="559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683568" y="1052736"/>
            <a:ext cx="13195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Selectie</a:t>
            </a:r>
            <a:endParaRPr lang="nl-NL" sz="2800" dirty="0"/>
          </a:p>
        </p:txBody>
      </p:sp>
      <p:sp>
        <p:nvSpPr>
          <p:cNvPr id="7" name="Tekstvak 6"/>
          <p:cNvSpPr txBox="1"/>
          <p:nvPr/>
        </p:nvSpPr>
        <p:spPr>
          <a:xfrm>
            <a:off x="184669" y="179348"/>
            <a:ext cx="947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Dromen</a:t>
            </a:r>
            <a:endParaRPr lang="nl-NL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1844824"/>
            <a:ext cx="6343650" cy="466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98</Words>
  <Application>Microsoft Office PowerPoint</Application>
  <PresentationFormat>Diavoorstelling (4:3)</PresentationFormat>
  <Paragraphs>57</Paragraphs>
  <Slides>8</Slides>
  <Notes>8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9" baseType="lpstr">
      <vt:lpstr>Office-thema</vt:lpstr>
      <vt:lpstr>Dia 1</vt:lpstr>
      <vt:lpstr>Dia 2</vt:lpstr>
      <vt:lpstr>Dia 3</vt:lpstr>
      <vt:lpstr>Dia 4</vt:lpstr>
      <vt:lpstr>Dia 5</vt:lpstr>
      <vt:lpstr>Dia 6</vt:lpstr>
      <vt:lpstr>Dia 7</vt:lpstr>
      <vt:lpstr>Dia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paulvandervoort</dc:creator>
  <cp:lastModifiedBy>paulvandervoort</cp:lastModifiedBy>
  <cp:revision>47</cp:revision>
  <dcterms:created xsi:type="dcterms:W3CDTF">2011-09-19T19:30:48Z</dcterms:created>
  <dcterms:modified xsi:type="dcterms:W3CDTF">2011-09-24T19:44:33Z</dcterms:modified>
</cp:coreProperties>
</file>